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7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>
        <p:scale>
          <a:sx n="70" d="100"/>
          <a:sy n="70" d="100"/>
        </p:scale>
        <p:origin x="-1928" y="-1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4/22/13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4/22/13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4/22/13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t>4/22/13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4/22/13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4/22/13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4/22/13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t>4/22/13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4/22/13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t>4/22/13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t>4/22/13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4/22/13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4" Type="http://schemas.openxmlformats.org/officeDocument/2006/relationships/image" Target="../media/image2.jpeg"/><Relationship Id="rId5" Type="http://schemas.microsoft.com/office/2007/relationships/hdphoto" Target="../media/hdphoto1.wdp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45432" y="980728"/>
            <a:ext cx="7776864" cy="1800200"/>
          </a:xfrm>
        </p:spPr>
        <p:txBody>
          <a:bodyPr>
            <a:noAutofit/>
          </a:bodyPr>
          <a:lstStyle/>
          <a:p>
            <a:r>
              <a:rPr lang="en-US" altLang="zh-CN" sz="5400" b="1" dirty="0" smtClean="0">
                <a:latin typeface="Calibri" pitchFamily="34" charset="0"/>
              </a:rPr>
              <a:t>Multidimensional Scaling &amp; Cluster Analysis</a:t>
            </a:r>
            <a:endParaRPr lang="zh-CN" altLang="en-US" sz="5400" b="1" dirty="0">
              <a:latin typeface="Calibri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3717032"/>
            <a:ext cx="6400800" cy="1752600"/>
          </a:xfrm>
        </p:spPr>
        <p:txBody>
          <a:bodyPr/>
          <a:lstStyle/>
          <a:p>
            <a:pPr algn="r"/>
            <a:r>
              <a:rPr lang="en-US" altLang="zh-CN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STAT 3611</a:t>
            </a:r>
          </a:p>
          <a:p>
            <a:pPr algn="r"/>
            <a:r>
              <a:rPr lang="en-US" altLang="zh-CN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Zeyun</a:t>
            </a:r>
            <a:r>
              <a:rPr lang="en-US" altLang="zh-CN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Lin &amp; Hong Liu</a:t>
            </a:r>
          </a:p>
          <a:p>
            <a:pPr algn="r"/>
            <a:r>
              <a:rPr lang="en-US" altLang="zh-CN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4/16/2013</a:t>
            </a:r>
            <a:endParaRPr lang="zh-CN" altLang="en-US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921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1143000"/>
          </a:xfrm>
        </p:spPr>
        <p:txBody>
          <a:bodyPr anchor="t">
            <a:normAutofit/>
          </a:bodyPr>
          <a:lstStyle/>
          <a:p>
            <a:r>
              <a:rPr lang="en-US" altLang="zh-CN" sz="4800" b="1" dirty="0" smtClean="0">
                <a:latin typeface="Calibri" pitchFamily="34" charset="0"/>
              </a:rPr>
              <a:t>Data Explanation </a:t>
            </a:r>
            <a:endParaRPr lang="zh-CN" altLang="en-US" sz="4800" b="1" dirty="0">
              <a:latin typeface="Calibri" pitchFamily="34" charset="0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7632848" cy="4752528"/>
          </a:xfrm>
        </p:spPr>
        <p:txBody>
          <a:bodyPr>
            <a:normAutofit fontScale="92500"/>
          </a:bodyPr>
          <a:lstStyle/>
          <a:p>
            <a:r>
              <a:rPr lang="en-US" altLang="zh-CN" sz="2800" dirty="0" smtClean="0">
                <a:latin typeface="Calibri" pitchFamily="34" charset="0"/>
              </a:rPr>
              <a:t>The data we selected is from “2012 County Health Ranking Minnesota Data”</a:t>
            </a:r>
          </a:p>
          <a:p>
            <a:r>
              <a:rPr lang="en-US" altLang="zh-CN" sz="2800" dirty="0" smtClean="0">
                <a:latin typeface="Calibri" pitchFamily="34" charset="0"/>
              </a:rPr>
              <a:t>We carried out both Multidimensional Scaling (Classical) and Cluster Analysis (Agglomerative Hierarchical Clustering---Complete Linkage method)</a:t>
            </a:r>
          </a:p>
          <a:p>
            <a:r>
              <a:rPr lang="en-US" altLang="zh-CN" sz="2800" dirty="0" smtClean="0">
                <a:latin typeface="Calibri" pitchFamily="34" charset="0"/>
              </a:rPr>
              <a:t>There are 6 variables (“</a:t>
            </a:r>
            <a:r>
              <a:rPr lang="en-US" altLang="zh-CN" sz="2800" dirty="0">
                <a:latin typeface="Calibri" pitchFamily="34" charset="0"/>
              </a:rPr>
              <a:t>Mortality”, “Morbidity”, “Health Behaviors”, “Clinical Care”, “Social Economic” and “Physical Environment</a:t>
            </a:r>
            <a:r>
              <a:rPr lang="en-US" altLang="zh-CN" sz="2800" dirty="0" smtClean="0">
                <a:latin typeface="Calibri" pitchFamily="34" charset="0"/>
              </a:rPr>
              <a:t>”) and 84 counties in the data</a:t>
            </a:r>
            <a:r>
              <a:rPr lang="en-US" altLang="zh-CN" sz="2800" smtClean="0">
                <a:latin typeface="Calibri" pitchFamily="34" charset="0"/>
              </a:rPr>
              <a:t>, but </a:t>
            </a:r>
            <a:r>
              <a:rPr lang="en-US" altLang="zh-CN" sz="2800" dirty="0" smtClean="0">
                <a:latin typeface="Calibri" pitchFamily="34" charset="0"/>
              </a:rPr>
              <a:t>both MDS and Cluster Analysis are shown the relationship among these 84 cases, not the 6 variables.</a:t>
            </a:r>
            <a:endParaRPr lang="zh-CN" altLang="en-U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806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altLang="zh-CN" sz="3600" b="1" dirty="0" smtClean="0">
                <a:latin typeface="Calibri" pitchFamily="34" charset="0"/>
              </a:rPr>
              <a:t>Method 1: Multidimensional Scaling </a:t>
            </a:r>
            <a:endParaRPr lang="zh-CN" altLang="en-US" sz="3600" b="1" dirty="0">
              <a:latin typeface="Calibri" pitchFamily="34" charset="0"/>
            </a:endParaRPr>
          </a:p>
        </p:txBody>
      </p:sp>
      <p:pic>
        <p:nvPicPr>
          <p:cNvPr id="7" name="内容占位符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636" y="908720"/>
            <a:ext cx="5832648" cy="4954151"/>
          </a:xfrm>
        </p:spPr>
      </p:pic>
      <p:sp>
        <p:nvSpPr>
          <p:cNvPr id="10" name="任意多边形 9"/>
          <p:cNvSpPr/>
          <p:nvPr/>
        </p:nvSpPr>
        <p:spPr>
          <a:xfrm>
            <a:off x="3707904" y="3978162"/>
            <a:ext cx="2122880" cy="1611078"/>
          </a:xfrm>
          <a:custGeom>
            <a:avLst/>
            <a:gdLst>
              <a:gd name="connsiteX0" fmla="*/ 486888 w 2030680"/>
              <a:gd name="connsiteY0" fmla="*/ 35698 h 1508238"/>
              <a:gd name="connsiteX1" fmla="*/ 427512 w 2030680"/>
              <a:gd name="connsiteY1" fmla="*/ 47573 h 1508238"/>
              <a:gd name="connsiteX2" fmla="*/ 356260 w 2030680"/>
              <a:gd name="connsiteY2" fmla="*/ 95074 h 1508238"/>
              <a:gd name="connsiteX3" fmla="*/ 296883 w 2030680"/>
              <a:gd name="connsiteY3" fmla="*/ 166326 h 1508238"/>
              <a:gd name="connsiteX4" fmla="*/ 249382 w 2030680"/>
              <a:gd name="connsiteY4" fmla="*/ 237578 h 1508238"/>
              <a:gd name="connsiteX5" fmla="*/ 237506 w 2030680"/>
              <a:gd name="connsiteY5" fmla="*/ 273204 h 1508238"/>
              <a:gd name="connsiteX6" fmla="*/ 190005 w 2030680"/>
              <a:gd name="connsiteY6" fmla="*/ 320706 h 1508238"/>
              <a:gd name="connsiteX7" fmla="*/ 142504 w 2030680"/>
              <a:gd name="connsiteY7" fmla="*/ 391957 h 1508238"/>
              <a:gd name="connsiteX8" fmla="*/ 95002 w 2030680"/>
              <a:gd name="connsiteY8" fmla="*/ 486960 h 1508238"/>
              <a:gd name="connsiteX9" fmla="*/ 59377 w 2030680"/>
              <a:gd name="connsiteY9" fmla="*/ 558212 h 1508238"/>
              <a:gd name="connsiteX10" fmla="*/ 35626 w 2030680"/>
              <a:gd name="connsiteY10" fmla="*/ 629464 h 1508238"/>
              <a:gd name="connsiteX11" fmla="*/ 23751 w 2030680"/>
              <a:gd name="connsiteY11" fmla="*/ 665090 h 1508238"/>
              <a:gd name="connsiteX12" fmla="*/ 11875 w 2030680"/>
              <a:gd name="connsiteY12" fmla="*/ 700716 h 1508238"/>
              <a:gd name="connsiteX13" fmla="*/ 0 w 2030680"/>
              <a:gd name="connsiteY13" fmla="*/ 748217 h 1508238"/>
              <a:gd name="connsiteX14" fmla="*/ 35626 w 2030680"/>
              <a:gd name="connsiteY14" fmla="*/ 902596 h 1508238"/>
              <a:gd name="connsiteX15" fmla="*/ 59377 w 2030680"/>
              <a:gd name="connsiteY15" fmla="*/ 973848 h 1508238"/>
              <a:gd name="connsiteX16" fmla="*/ 71252 w 2030680"/>
              <a:gd name="connsiteY16" fmla="*/ 1021350 h 1508238"/>
              <a:gd name="connsiteX17" fmla="*/ 95002 w 2030680"/>
              <a:gd name="connsiteY17" fmla="*/ 1092602 h 1508238"/>
              <a:gd name="connsiteX18" fmla="*/ 130628 w 2030680"/>
              <a:gd name="connsiteY18" fmla="*/ 1128228 h 1508238"/>
              <a:gd name="connsiteX19" fmla="*/ 154379 w 2030680"/>
              <a:gd name="connsiteY19" fmla="*/ 1163854 h 1508238"/>
              <a:gd name="connsiteX20" fmla="*/ 190005 w 2030680"/>
              <a:gd name="connsiteY20" fmla="*/ 1187604 h 1508238"/>
              <a:gd name="connsiteX21" fmla="*/ 225631 w 2030680"/>
              <a:gd name="connsiteY21" fmla="*/ 1223230 h 1508238"/>
              <a:gd name="connsiteX22" fmla="*/ 249382 w 2030680"/>
              <a:gd name="connsiteY22" fmla="*/ 1258856 h 1508238"/>
              <a:gd name="connsiteX23" fmla="*/ 285008 w 2030680"/>
              <a:gd name="connsiteY23" fmla="*/ 1270732 h 1508238"/>
              <a:gd name="connsiteX24" fmla="*/ 356260 w 2030680"/>
              <a:gd name="connsiteY24" fmla="*/ 1341983 h 1508238"/>
              <a:gd name="connsiteX25" fmla="*/ 451262 w 2030680"/>
              <a:gd name="connsiteY25" fmla="*/ 1377609 h 1508238"/>
              <a:gd name="connsiteX26" fmla="*/ 522514 w 2030680"/>
              <a:gd name="connsiteY26" fmla="*/ 1425111 h 1508238"/>
              <a:gd name="connsiteX27" fmla="*/ 558140 w 2030680"/>
              <a:gd name="connsiteY27" fmla="*/ 1436986 h 1508238"/>
              <a:gd name="connsiteX28" fmla="*/ 665018 w 2030680"/>
              <a:gd name="connsiteY28" fmla="*/ 1484487 h 1508238"/>
              <a:gd name="connsiteX29" fmla="*/ 736270 w 2030680"/>
              <a:gd name="connsiteY29" fmla="*/ 1508238 h 1508238"/>
              <a:gd name="connsiteX30" fmla="*/ 1543792 w 2030680"/>
              <a:gd name="connsiteY30" fmla="*/ 1484487 h 1508238"/>
              <a:gd name="connsiteX31" fmla="*/ 1603169 w 2030680"/>
              <a:gd name="connsiteY31" fmla="*/ 1472612 h 1508238"/>
              <a:gd name="connsiteX32" fmla="*/ 1686296 w 2030680"/>
              <a:gd name="connsiteY32" fmla="*/ 1460737 h 1508238"/>
              <a:gd name="connsiteX33" fmla="*/ 1757548 w 2030680"/>
              <a:gd name="connsiteY33" fmla="*/ 1425111 h 1508238"/>
              <a:gd name="connsiteX34" fmla="*/ 1828800 w 2030680"/>
              <a:gd name="connsiteY34" fmla="*/ 1389485 h 1508238"/>
              <a:gd name="connsiteX35" fmla="*/ 1888177 w 2030680"/>
              <a:gd name="connsiteY35" fmla="*/ 1318233 h 1508238"/>
              <a:gd name="connsiteX36" fmla="*/ 1947553 w 2030680"/>
              <a:gd name="connsiteY36" fmla="*/ 1235106 h 1508238"/>
              <a:gd name="connsiteX37" fmla="*/ 1983179 w 2030680"/>
              <a:gd name="connsiteY37" fmla="*/ 1151978 h 1508238"/>
              <a:gd name="connsiteX38" fmla="*/ 1995054 w 2030680"/>
              <a:gd name="connsiteY38" fmla="*/ 1104477 h 1508238"/>
              <a:gd name="connsiteX39" fmla="*/ 2030680 w 2030680"/>
              <a:gd name="connsiteY39" fmla="*/ 997599 h 1508238"/>
              <a:gd name="connsiteX40" fmla="*/ 2006930 w 2030680"/>
              <a:gd name="connsiteY40" fmla="*/ 926347 h 1508238"/>
              <a:gd name="connsiteX41" fmla="*/ 1995054 w 2030680"/>
              <a:gd name="connsiteY41" fmla="*/ 890721 h 1508238"/>
              <a:gd name="connsiteX42" fmla="*/ 1947553 w 2030680"/>
              <a:gd name="connsiteY42" fmla="*/ 819469 h 1508238"/>
              <a:gd name="connsiteX43" fmla="*/ 1911927 w 2030680"/>
              <a:gd name="connsiteY43" fmla="*/ 748217 h 1508238"/>
              <a:gd name="connsiteX44" fmla="*/ 1840675 w 2030680"/>
              <a:gd name="connsiteY44" fmla="*/ 629464 h 1508238"/>
              <a:gd name="connsiteX45" fmla="*/ 1769423 w 2030680"/>
              <a:gd name="connsiteY45" fmla="*/ 593838 h 1508238"/>
              <a:gd name="connsiteX46" fmla="*/ 1745673 w 2030680"/>
              <a:gd name="connsiteY46" fmla="*/ 558212 h 1508238"/>
              <a:gd name="connsiteX47" fmla="*/ 1674421 w 2030680"/>
              <a:gd name="connsiteY47" fmla="*/ 510711 h 1508238"/>
              <a:gd name="connsiteX48" fmla="*/ 1603169 w 2030680"/>
              <a:gd name="connsiteY48" fmla="*/ 475085 h 1508238"/>
              <a:gd name="connsiteX49" fmla="*/ 1508166 w 2030680"/>
              <a:gd name="connsiteY49" fmla="*/ 403833 h 1508238"/>
              <a:gd name="connsiteX50" fmla="*/ 1460665 w 2030680"/>
              <a:gd name="connsiteY50" fmla="*/ 356332 h 1508238"/>
              <a:gd name="connsiteX51" fmla="*/ 1282535 w 2030680"/>
              <a:gd name="connsiteY51" fmla="*/ 237578 h 1508238"/>
              <a:gd name="connsiteX52" fmla="*/ 1187532 w 2030680"/>
              <a:gd name="connsiteY52" fmla="*/ 166326 h 1508238"/>
              <a:gd name="connsiteX53" fmla="*/ 1128156 w 2030680"/>
              <a:gd name="connsiteY53" fmla="*/ 130700 h 1508238"/>
              <a:gd name="connsiteX54" fmla="*/ 1092530 w 2030680"/>
              <a:gd name="connsiteY54" fmla="*/ 106950 h 1508238"/>
              <a:gd name="connsiteX55" fmla="*/ 1045028 w 2030680"/>
              <a:gd name="connsiteY55" fmla="*/ 83199 h 1508238"/>
              <a:gd name="connsiteX56" fmla="*/ 1009402 w 2030680"/>
              <a:gd name="connsiteY56" fmla="*/ 59448 h 1508238"/>
              <a:gd name="connsiteX57" fmla="*/ 807522 w 2030680"/>
              <a:gd name="connsiteY57" fmla="*/ 23822 h 1508238"/>
              <a:gd name="connsiteX58" fmla="*/ 771896 w 2030680"/>
              <a:gd name="connsiteY58" fmla="*/ 11947 h 1508238"/>
              <a:gd name="connsiteX59" fmla="*/ 498764 w 2030680"/>
              <a:gd name="connsiteY59" fmla="*/ 11947 h 1508238"/>
              <a:gd name="connsiteX60" fmla="*/ 486888 w 2030680"/>
              <a:gd name="connsiteY60" fmla="*/ 35698 h 1508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030680" h="1508238">
                <a:moveTo>
                  <a:pt x="486888" y="35698"/>
                </a:moveTo>
                <a:cubicBezTo>
                  <a:pt x="467096" y="39656"/>
                  <a:pt x="445887" y="39221"/>
                  <a:pt x="427512" y="47573"/>
                </a:cubicBezTo>
                <a:cubicBezTo>
                  <a:pt x="401526" y="59385"/>
                  <a:pt x="356260" y="95074"/>
                  <a:pt x="356260" y="95074"/>
                </a:cubicBezTo>
                <a:cubicBezTo>
                  <a:pt x="271382" y="222390"/>
                  <a:pt x="403567" y="29160"/>
                  <a:pt x="296883" y="166326"/>
                </a:cubicBezTo>
                <a:cubicBezTo>
                  <a:pt x="279358" y="188858"/>
                  <a:pt x="258409" y="210498"/>
                  <a:pt x="249382" y="237578"/>
                </a:cubicBezTo>
                <a:cubicBezTo>
                  <a:pt x="245423" y="249453"/>
                  <a:pt x="244782" y="263018"/>
                  <a:pt x="237506" y="273204"/>
                </a:cubicBezTo>
                <a:cubicBezTo>
                  <a:pt x="224491" y="291425"/>
                  <a:pt x="203993" y="303220"/>
                  <a:pt x="190005" y="320706"/>
                </a:cubicBezTo>
                <a:cubicBezTo>
                  <a:pt x="172173" y="342995"/>
                  <a:pt x="156173" y="366898"/>
                  <a:pt x="142504" y="391957"/>
                </a:cubicBezTo>
                <a:cubicBezTo>
                  <a:pt x="55352" y="551735"/>
                  <a:pt x="169478" y="375248"/>
                  <a:pt x="95002" y="486960"/>
                </a:cubicBezTo>
                <a:cubicBezTo>
                  <a:pt x="51697" y="616878"/>
                  <a:pt x="120760" y="420099"/>
                  <a:pt x="59377" y="558212"/>
                </a:cubicBezTo>
                <a:cubicBezTo>
                  <a:pt x="49209" y="581090"/>
                  <a:pt x="43543" y="605713"/>
                  <a:pt x="35626" y="629464"/>
                </a:cubicBezTo>
                <a:lnTo>
                  <a:pt x="23751" y="665090"/>
                </a:lnTo>
                <a:cubicBezTo>
                  <a:pt x="19792" y="676965"/>
                  <a:pt x="14911" y="688572"/>
                  <a:pt x="11875" y="700716"/>
                </a:cubicBezTo>
                <a:lnTo>
                  <a:pt x="0" y="748217"/>
                </a:lnTo>
                <a:cubicBezTo>
                  <a:pt x="9421" y="795323"/>
                  <a:pt x="21301" y="859621"/>
                  <a:pt x="35626" y="902596"/>
                </a:cubicBezTo>
                <a:cubicBezTo>
                  <a:pt x="43543" y="926347"/>
                  <a:pt x="53305" y="949560"/>
                  <a:pt x="59377" y="973848"/>
                </a:cubicBezTo>
                <a:cubicBezTo>
                  <a:pt x="63335" y="989682"/>
                  <a:pt x="66562" y="1005717"/>
                  <a:pt x="71252" y="1021350"/>
                </a:cubicBezTo>
                <a:cubicBezTo>
                  <a:pt x="78446" y="1045330"/>
                  <a:pt x="77299" y="1074899"/>
                  <a:pt x="95002" y="1092602"/>
                </a:cubicBezTo>
                <a:cubicBezTo>
                  <a:pt x="106877" y="1104477"/>
                  <a:pt x="119877" y="1115326"/>
                  <a:pt x="130628" y="1128228"/>
                </a:cubicBezTo>
                <a:cubicBezTo>
                  <a:pt x="139765" y="1139192"/>
                  <a:pt x="144287" y="1153762"/>
                  <a:pt x="154379" y="1163854"/>
                </a:cubicBezTo>
                <a:cubicBezTo>
                  <a:pt x="164471" y="1173946"/>
                  <a:pt x="179041" y="1178467"/>
                  <a:pt x="190005" y="1187604"/>
                </a:cubicBezTo>
                <a:cubicBezTo>
                  <a:pt x="202907" y="1198355"/>
                  <a:pt x="214880" y="1210328"/>
                  <a:pt x="225631" y="1223230"/>
                </a:cubicBezTo>
                <a:cubicBezTo>
                  <a:pt x="234768" y="1234194"/>
                  <a:pt x="238237" y="1249940"/>
                  <a:pt x="249382" y="1258856"/>
                </a:cubicBezTo>
                <a:cubicBezTo>
                  <a:pt x="259157" y="1266676"/>
                  <a:pt x="273133" y="1266773"/>
                  <a:pt x="285008" y="1270732"/>
                </a:cubicBezTo>
                <a:cubicBezTo>
                  <a:pt x="308759" y="1294482"/>
                  <a:pt x="324396" y="1331361"/>
                  <a:pt x="356260" y="1341983"/>
                </a:cubicBezTo>
                <a:cubicBezTo>
                  <a:pt x="383515" y="1351069"/>
                  <a:pt x="428955" y="1365442"/>
                  <a:pt x="451262" y="1377609"/>
                </a:cubicBezTo>
                <a:cubicBezTo>
                  <a:pt x="476321" y="1391278"/>
                  <a:pt x="495434" y="1416085"/>
                  <a:pt x="522514" y="1425111"/>
                </a:cubicBezTo>
                <a:cubicBezTo>
                  <a:pt x="534389" y="1429069"/>
                  <a:pt x="546634" y="1432055"/>
                  <a:pt x="558140" y="1436986"/>
                </a:cubicBezTo>
                <a:cubicBezTo>
                  <a:pt x="662690" y="1481793"/>
                  <a:pt x="543467" y="1440287"/>
                  <a:pt x="665018" y="1484487"/>
                </a:cubicBezTo>
                <a:cubicBezTo>
                  <a:pt x="688546" y="1493043"/>
                  <a:pt x="736270" y="1508238"/>
                  <a:pt x="736270" y="1508238"/>
                </a:cubicBezTo>
                <a:cubicBezTo>
                  <a:pt x="866440" y="1505582"/>
                  <a:pt x="1329020" y="1502385"/>
                  <a:pt x="1543792" y="1484487"/>
                </a:cubicBezTo>
                <a:cubicBezTo>
                  <a:pt x="1563907" y="1482811"/>
                  <a:pt x="1583259" y="1475930"/>
                  <a:pt x="1603169" y="1472612"/>
                </a:cubicBezTo>
                <a:cubicBezTo>
                  <a:pt x="1630778" y="1468011"/>
                  <a:pt x="1658587" y="1464695"/>
                  <a:pt x="1686296" y="1460737"/>
                </a:cubicBezTo>
                <a:cubicBezTo>
                  <a:pt x="1775843" y="1430886"/>
                  <a:pt x="1665465" y="1471153"/>
                  <a:pt x="1757548" y="1425111"/>
                </a:cubicBezTo>
                <a:cubicBezTo>
                  <a:pt x="1811102" y="1398334"/>
                  <a:pt x="1777755" y="1432022"/>
                  <a:pt x="1828800" y="1389485"/>
                </a:cubicBezTo>
                <a:cubicBezTo>
                  <a:pt x="1867935" y="1356873"/>
                  <a:pt x="1860704" y="1356695"/>
                  <a:pt x="1888177" y="1318233"/>
                </a:cubicBezTo>
                <a:cubicBezTo>
                  <a:pt x="1897138" y="1305688"/>
                  <a:pt x="1938227" y="1253759"/>
                  <a:pt x="1947553" y="1235106"/>
                </a:cubicBezTo>
                <a:cubicBezTo>
                  <a:pt x="1961035" y="1208142"/>
                  <a:pt x="1972877" y="1180310"/>
                  <a:pt x="1983179" y="1151978"/>
                </a:cubicBezTo>
                <a:cubicBezTo>
                  <a:pt x="1988757" y="1136640"/>
                  <a:pt x="1990254" y="1120076"/>
                  <a:pt x="1995054" y="1104477"/>
                </a:cubicBezTo>
                <a:cubicBezTo>
                  <a:pt x="2006098" y="1068585"/>
                  <a:pt x="2030680" y="997599"/>
                  <a:pt x="2030680" y="997599"/>
                </a:cubicBezTo>
                <a:lnTo>
                  <a:pt x="2006930" y="926347"/>
                </a:lnTo>
                <a:cubicBezTo>
                  <a:pt x="2002972" y="914472"/>
                  <a:pt x="2001998" y="901136"/>
                  <a:pt x="1995054" y="890721"/>
                </a:cubicBezTo>
                <a:lnTo>
                  <a:pt x="1947553" y="819469"/>
                </a:lnTo>
                <a:cubicBezTo>
                  <a:pt x="1925780" y="754149"/>
                  <a:pt x="1948761" y="812676"/>
                  <a:pt x="1911927" y="748217"/>
                </a:cubicBezTo>
                <a:cubicBezTo>
                  <a:pt x="1894328" y="717419"/>
                  <a:pt x="1867494" y="647344"/>
                  <a:pt x="1840675" y="629464"/>
                </a:cubicBezTo>
                <a:cubicBezTo>
                  <a:pt x="1794634" y="598769"/>
                  <a:pt x="1818589" y="610226"/>
                  <a:pt x="1769423" y="593838"/>
                </a:cubicBezTo>
                <a:cubicBezTo>
                  <a:pt x="1761506" y="581963"/>
                  <a:pt x="1756414" y="567610"/>
                  <a:pt x="1745673" y="558212"/>
                </a:cubicBezTo>
                <a:cubicBezTo>
                  <a:pt x="1724191" y="539415"/>
                  <a:pt x="1698172" y="526545"/>
                  <a:pt x="1674421" y="510711"/>
                </a:cubicBezTo>
                <a:cubicBezTo>
                  <a:pt x="1628378" y="480016"/>
                  <a:pt x="1652336" y="491474"/>
                  <a:pt x="1603169" y="475085"/>
                </a:cubicBezTo>
                <a:cubicBezTo>
                  <a:pt x="1508277" y="380193"/>
                  <a:pt x="1640966" y="507121"/>
                  <a:pt x="1508166" y="403833"/>
                </a:cubicBezTo>
                <a:cubicBezTo>
                  <a:pt x="1490491" y="390086"/>
                  <a:pt x="1478272" y="370166"/>
                  <a:pt x="1460665" y="356332"/>
                </a:cubicBezTo>
                <a:cubicBezTo>
                  <a:pt x="1363597" y="280064"/>
                  <a:pt x="1363954" y="288464"/>
                  <a:pt x="1282535" y="237578"/>
                </a:cubicBezTo>
                <a:cubicBezTo>
                  <a:pt x="1204380" y="188732"/>
                  <a:pt x="1296128" y="242344"/>
                  <a:pt x="1187532" y="166326"/>
                </a:cubicBezTo>
                <a:cubicBezTo>
                  <a:pt x="1168623" y="153090"/>
                  <a:pt x="1147729" y="142933"/>
                  <a:pt x="1128156" y="130700"/>
                </a:cubicBezTo>
                <a:cubicBezTo>
                  <a:pt x="1116053" y="123136"/>
                  <a:pt x="1104922" y="114031"/>
                  <a:pt x="1092530" y="106950"/>
                </a:cubicBezTo>
                <a:cubicBezTo>
                  <a:pt x="1077159" y="98167"/>
                  <a:pt x="1060398" y="91982"/>
                  <a:pt x="1045028" y="83199"/>
                </a:cubicBezTo>
                <a:cubicBezTo>
                  <a:pt x="1032636" y="76118"/>
                  <a:pt x="1022444" y="65245"/>
                  <a:pt x="1009402" y="59448"/>
                </a:cubicBezTo>
                <a:cubicBezTo>
                  <a:pt x="932104" y="25093"/>
                  <a:pt x="901203" y="32339"/>
                  <a:pt x="807522" y="23822"/>
                </a:cubicBezTo>
                <a:cubicBezTo>
                  <a:pt x="795647" y="19864"/>
                  <a:pt x="784288" y="13717"/>
                  <a:pt x="771896" y="11947"/>
                </a:cubicBezTo>
                <a:cubicBezTo>
                  <a:pt x="634700" y="-7652"/>
                  <a:pt x="640247" y="157"/>
                  <a:pt x="498764" y="11947"/>
                </a:cubicBezTo>
                <a:lnTo>
                  <a:pt x="486888" y="35698"/>
                </a:lnTo>
                <a:close/>
              </a:path>
            </a:pathLst>
          </a:cu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4283968" y="3527193"/>
            <a:ext cx="792088" cy="40514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五边形 13"/>
          <p:cNvSpPr/>
          <p:nvPr/>
        </p:nvSpPr>
        <p:spPr>
          <a:xfrm>
            <a:off x="4567685" y="3568650"/>
            <a:ext cx="2016224" cy="419315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 smtClean="0">
                <a:solidFill>
                  <a:schemeClr val="tx1"/>
                </a:solidFill>
                <a:latin typeface="Calibri" pitchFamily="34" charset="0"/>
              </a:rPr>
              <a:t>Cook</a:t>
            </a:r>
          </a:p>
          <a:p>
            <a:pPr algn="ctr"/>
            <a:r>
              <a:rPr lang="en-US" altLang="zh-CN" sz="1600" b="1" dirty="0">
                <a:solidFill>
                  <a:schemeClr val="tx1"/>
                </a:solidFill>
                <a:latin typeface="Calibri" pitchFamily="34" charset="0"/>
              </a:rPr>
              <a:t>Steven</a:t>
            </a:r>
            <a:endParaRPr lang="zh-CN" altLang="en-US" sz="16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3275856" y="1124744"/>
            <a:ext cx="1800200" cy="11521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8297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33505"/>
            <a:ext cx="8229600" cy="1143000"/>
          </a:xfrm>
        </p:spPr>
        <p:txBody>
          <a:bodyPr anchor="t"/>
          <a:lstStyle/>
          <a:p>
            <a:r>
              <a:rPr lang="en-US" altLang="zh-CN" sz="3600" b="1" dirty="0" smtClean="0">
                <a:latin typeface="Calibri" pitchFamily="34" charset="0"/>
              </a:rPr>
              <a:t>Method</a:t>
            </a:r>
            <a:r>
              <a:rPr lang="en-US" altLang="zh-CN" b="1" dirty="0" smtClean="0">
                <a:latin typeface="Calibri" pitchFamily="34" charset="0"/>
              </a:rPr>
              <a:t> 2: Cluster Analysis</a:t>
            </a:r>
            <a:endParaRPr lang="zh-CN" altLang="en-US" b="1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6" name="内容占位符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colorTemperature colorTemp="8800"/>
                    </a14:imgEffect>
                    <a14:imgEffect>
                      <a14:saturation sat="3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64704"/>
            <a:ext cx="8452499" cy="5328592"/>
          </a:xfrm>
        </p:spPr>
      </p:pic>
      <p:sp>
        <p:nvSpPr>
          <p:cNvPr id="7" name="矩形 6"/>
          <p:cNvSpPr/>
          <p:nvPr/>
        </p:nvSpPr>
        <p:spPr>
          <a:xfrm>
            <a:off x="2474852" y="4116534"/>
            <a:ext cx="216024" cy="79208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475656" y="3573016"/>
            <a:ext cx="648072" cy="1335606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7769120" y="3547809"/>
            <a:ext cx="792088" cy="172819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3256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altLang="zh-CN" sz="4000" b="1" dirty="0" smtClean="0">
                <a:latin typeface="Calibri" pitchFamily="34" charset="0"/>
              </a:rPr>
              <a:t>Combine MDS &amp; Cluster analysis</a:t>
            </a:r>
            <a:endParaRPr lang="zh-CN" altLang="en-US" sz="4000" b="1" dirty="0">
              <a:latin typeface="Calibri" pitchFamily="34" charset="0"/>
            </a:endParaRPr>
          </a:p>
        </p:txBody>
      </p:sp>
      <p:pic>
        <p:nvPicPr>
          <p:cNvPr id="6" name="内容占位符 5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0361" y="1628800"/>
            <a:ext cx="4495826" cy="3888432"/>
          </a:xfrm>
        </p:spPr>
      </p:pic>
      <p:pic>
        <p:nvPicPr>
          <p:cNvPr id="5" name="内容占位符 3"/>
          <p:cNvPicPr>
            <a:picLocks noGrp="1" noChangeAspect="1"/>
          </p:cNvPicPr>
          <p:nvPr>
            <p:ph sz="quarter" idx="1"/>
          </p:nvPr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8800"/>
            <a:ext cx="4369953" cy="4104456"/>
          </a:xfrm>
        </p:spPr>
      </p:pic>
      <p:cxnSp>
        <p:nvCxnSpPr>
          <p:cNvPr id="8" name="直接连接符 7"/>
          <p:cNvCxnSpPr/>
          <p:nvPr/>
        </p:nvCxnSpPr>
        <p:spPr>
          <a:xfrm>
            <a:off x="4546046" y="2734017"/>
            <a:ext cx="41044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4546046" y="2368628"/>
            <a:ext cx="4104456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1331640" y="1700808"/>
            <a:ext cx="2088232" cy="403244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251520" y="2734017"/>
            <a:ext cx="4176464" cy="27832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83568" y="191683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70C0"/>
                </a:solidFill>
              </a:rPr>
              <a:t>A</a:t>
            </a:r>
            <a:endParaRPr lang="zh-CN" altLang="en-US" sz="2400" b="1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5798" y="314096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21570" y="193457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chemeClr val="bg2">
                    <a:lumMod val="50000"/>
                  </a:schemeClr>
                </a:solidFill>
              </a:rPr>
              <a:t>C</a:t>
            </a:r>
            <a:endParaRPr lang="zh-CN" alt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71800" y="521894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B050"/>
                </a:solidFill>
              </a:rPr>
              <a:t>D</a:t>
            </a:r>
            <a:endParaRPr lang="zh-CN" altLang="en-US" sz="2400" b="1" dirty="0">
              <a:solidFill>
                <a:srgbClr val="00B050"/>
              </a:solidFill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7536226" y="2852935"/>
            <a:ext cx="1212237" cy="2591580"/>
            <a:chOff x="7536226" y="2852935"/>
            <a:chExt cx="1212237" cy="2591580"/>
          </a:xfrm>
        </p:grpSpPr>
        <p:sp>
          <p:nvSpPr>
            <p:cNvPr id="13" name="圆角矩形 12"/>
            <p:cNvSpPr/>
            <p:nvPr/>
          </p:nvSpPr>
          <p:spPr>
            <a:xfrm>
              <a:off x="7536226" y="2852935"/>
              <a:ext cx="1212237" cy="2135143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890316" y="498285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 smtClean="0">
                  <a:solidFill>
                    <a:srgbClr val="0070C0"/>
                  </a:solidFill>
                </a:rPr>
                <a:t>A</a:t>
              </a:r>
              <a:endParaRPr lang="zh-CN" altLang="en-US" sz="24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6739688" y="2852936"/>
            <a:ext cx="784640" cy="2588084"/>
            <a:chOff x="6739688" y="2852936"/>
            <a:chExt cx="784640" cy="2588084"/>
          </a:xfrm>
        </p:grpSpPr>
        <p:sp>
          <p:nvSpPr>
            <p:cNvPr id="12" name="圆角矩形 11"/>
            <p:cNvSpPr/>
            <p:nvPr/>
          </p:nvSpPr>
          <p:spPr>
            <a:xfrm>
              <a:off x="6739688" y="2852936"/>
              <a:ext cx="784640" cy="2135143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55667" y="4979355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solidFill>
                    <a:srgbClr val="FF0000"/>
                  </a:solidFill>
                </a:rPr>
                <a:t>B</a:t>
              </a:r>
              <a:endParaRPr lang="zh-CN" altLang="en-US" sz="2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5652120" y="2852936"/>
            <a:ext cx="1080120" cy="2588083"/>
            <a:chOff x="5652120" y="2852936"/>
            <a:chExt cx="1080120" cy="2588083"/>
          </a:xfrm>
        </p:grpSpPr>
        <p:sp>
          <p:nvSpPr>
            <p:cNvPr id="11" name="圆角矩形 10"/>
            <p:cNvSpPr/>
            <p:nvPr/>
          </p:nvSpPr>
          <p:spPr>
            <a:xfrm>
              <a:off x="5652120" y="2852936"/>
              <a:ext cx="1080120" cy="2135143"/>
            </a:xfrm>
            <a:prstGeom prst="round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940152" y="4979354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 smtClean="0">
                  <a:solidFill>
                    <a:schemeClr val="bg2">
                      <a:lumMod val="50000"/>
                    </a:schemeClr>
                  </a:solidFill>
                </a:rPr>
                <a:t>C</a:t>
              </a:r>
              <a:endParaRPr lang="zh-CN" altLang="en-US" sz="2400" b="1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716016" y="2852936"/>
            <a:ext cx="936104" cy="2595349"/>
            <a:chOff x="4716016" y="2852936"/>
            <a:chExt cx="936104" cy="2595349"/>
          </a:xfrm>
        </p:grpSpPr>
        <p:sp>
          <p:nvSpPr>
            <p:cNvPr id="10" name="圆角矩形 9"/>
            <p:cNvSpPr/>
            <p:nvPr/>
          </p:nvSpPr>
          <p:spPr>
            <a:xfrm>
              <a:off x="4716016" y="2852936"/>
              <a:ext cx="936104" cy="2135143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932040" y="498662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solidFill>
                    <a:srgbClr val="00B050"/>
                  </a:solidFill>
                </a:rPr>
                <a:t>D</a:t>
              </a:r>
              <a:endParaRPr lang="zh-CN" altLang="en-US" sz="2400" b="1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7579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1143000"/>
          </a:xfrm>
        </p:spPr>
        <p:txBody>
          <a:bodyPr anchor="t">
            <a:normAutofit/>
          </a:bodyPr>
          <a:lstStyle/>
          <a:p>
            <a:r>
              <a:rPr lang="en-US" altLang="zh-CN" sz="4000" b="1" dirty="0" smtClean="0">
                <a:latin typeface="Calibri" pitchFamily="34" charset="0"/>
              </a:rPr>
              <a:t>Interpretation</a:t>
            </a:r>
            <a:endParaRPr lang="zh-CN" altLang="en-US" sz="4000" b="1" dirty="0">
              <a:latin typeface="Calibri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467600" cy="4873752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latin typeface="Calibri" pitchFamily="34" charset="0"/>
              </a:rPr>
              <a:t>Combine MDS with Cluster Analysis</a:t>
            </a:r>
          </a:p>
          <a:p>
            <a:pPr lvl="1"/>
            <a:r>
              <a:rPr lang="en-US" altLang="zh-CN" dirty="0" smtClean="0">
                <a:latin typeface="Calibri" pitchFamily="34" charset="0"/>
              </a:rPr>
              <a:t>In MDS, Steven and Cook are close to each other, which means they behave similarly</a:t>
            </a:r>
          </a:p>
          <a:p>
            <a:pPr lvl="1"/>
            <a:r>
              <a:rPr lang="en-US" altLang="zh-CN" dirty="0" smtClean="0">
                <a:latin typeface="Calibri" pitchFamily="34" charset="0"/>
              </a:rPr>
              <a:t>In Cluster Analysis, we observed the same pattern</a:t>
            </a:r>
          </a:p>
          <a:p>
            <a:pPr lvl="1"/>
            <a:r>
              <a:rPr lang="en-US" altLang="zh-CN" dirty="0" smtClean="0">
                <a:latin typeface="Calibri" pitchFamily="34" charset="0"/>
              </a:rPr>
              <a:t>The other two clusters highlighted in both graphs are illustrated the same clustering pattern</a:t>
            </a:r>
            <a:endParaRPr lang="en-US" altLang="zh-CN" dirty="0">
              <a:latin typeface="Calibri" pitchFamily="34" charset="0"/>
            </a:endParaRPr>
          </a:p>
          <a:p>
            <a:r>
              <a:rPr lang="en-US" altLang="zh-CN" b="1" dirty="0" smtClean="0">
                <a:latin typeface="Calibri" pitchFamily="34" charset="0"/>
              </a:rPr>
              <a:t>Reason of chosen Complete </a:t>
            </a:r>
            <a:r>
              <a:rPr lang="en-US" altLang="zh-CN" b="1" dirty="0">
                <a:latin typeface="Calibri" pitchFamily="34" charset="0"/>
              </a:rPr>
              <a:t>linkage </a:t>
            </a:r>
            <a:r>
              <a:rPr lang="en-US" altLang="zh-CN" b="1" dirty="0" smtClean="0">
                <a:latin typeface="Calibri" pitchFamily="34" charset="0"/>
              </a:rPr>
              <a:t>method</a:t>
            </a:r>
          </a:p>
          <a:p>
            <a:pPr lvl="1"/>
            <a:r>
              <a:rPr lang="en-US" altLang="zh-CN" dirty="0">
                <a:latin typeface="Calibri" pitchFamily="34" charset="0"/>
              </a:rPr>
              <a:t>Complete linkage tends to find compact clusters of approximately equal diameters</a:t>
            </a:r>
            <a:r>
              <a:rPr lang="en-US" altLang="zh-CN" dirty="0" smtClean="0">
                <a:latin typeface="Calibri" pitchFamily="34" charset="0"/>
              </a:rPr>
              <a:t>.</a:t>
            </a:r>
          </a:p>
          <a:p>
            <a:pPr lvl="1"/>
            <a:r>
              <a:rPr lang="en-US" altLang="zh-CN" dirty="0" smtClean="0">
                <a:latin typeface="Calibri" pitchFamily="34" charset="0"/>
              </a:rPr>
              <a:t>Complete method avoids </a:t>
            </a:r>
            <a:r>
              <a:rPr lang="en-US" altLang="zh-CN" dirty="0">
                <a:latin typeface="Calibri" pitchFamily="34" charset="0"/>
              </a:rPr>
              <a:t>a drawback of </a:t>
            </a:r>
            <a:r>
              <a:rPr lang="en-US" altLang="zh-CN" dirty="0" smtClean="0">
                <a:latin typeface="Calibri" pitchFamily="34" charset="0"/>
              </a:rPr>
              <a:t>single </a:t>
            </a:r>
            <a:r>
              <a:rPr lang="en-US" altLang="zh-CN" dirty="0">
                <a:latin typeface="Calibri" pitchFamily="34" charset="0"/>
              </a:rPr>
              <a:t>linkage </a:t>
            </a:r>
            <a:r>
              <a:rPr lang="en-US" altLang="zh-CN" dirty="0" smtClean="0">
                <a:latin typeface="Calibri" pitchFamily="34" charset="0"/>
              </a:rPr>
              <a:t>which is </a:t>
            </a:r>
            <a:r>
              <a:rPr lang="en-US" altLang="zh-CN" dirty="0">
                <a:latin typeface="Calibri" pitchFamily="34" charset="0"/>
              </a:rPr>
              <a:t>chaining phenomenon, where clusters formed via single </a:t>
            </a:r>
            <a:r>
              <a:rPr lang="en-US" altLang="zh-CN" dirty="0" smtClean="0">
                <a:latin typeface="Calibri" pitchFamily="34" charset="0"/>
              </a:rPr>
              <a:t>method may </a:t>
            </a:r>
            <a:r>
              <a:rPr lang="en-US" altLang="zh-CN" dirty="0">
                <a:latin typeface="Calibri" pitchFamily="34" charset="0"/>
              </a:rPr>
              <a:t>be forced together due to single elements being close to each </a:t>
            </a:r>
            <a:r>
              <a:rPr lang="en-US" altLang="zh-CN" dirty="0" smtClean="0">
                <a:latin typeface="Calibri" pitchFamily="34" charset="0"/>
              </a:rPr>
              <a:t>other</a:t>
            </a:r>
            <a:endParaRPr lang="zh-CN" alt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082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91680" y="1484784"/>
            <a:ext cx="6912768" cy="1894362"/>
          </a:xfrm>
        </p:spPr>
        <p:txBody>
          <a:bodyPr anchor="t">
            <a:normAutofit/>
          </a:bodyPr>
          <a:lstStyle/>
          <a:p>
            <a:r>
              <a:rPr lang="en-US" altLang="zh-CN" sz="4800" b="1" dirty="0" smtClean="0">
                <a:latin typeface="Calibri" pitchFamily="34" charset="0"/>
              </a:rPr>
              <a:t>  Questions or Comments ?</a:t>
            </a:r>
            <a:endParaRPr lang="zh-CN" altLang="en-US" sz="4800" b="1" dirty="0">
              <a:latin typeface="Calibri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491880" y="3284984"/>
            <a:ext cx="6172200" cy="1371600"/>
          </a:xfrm>
        </p:spPr>
        <p:txBody>
          <a:bodyPr>
            <a:normAutofit/>
          </a:bodyPr>
          <a:lstStyle/>
          <a:p>
            <a:r>
              <a:rPr lang="en-US" altLang="zh-CN" sz="3200" b="1" dirty="0" smtClean="0">
                <a:solidFill>
                  <a:srgbClr val="002060"/>
                </a:solidFill>
                <a:latin typeface="Calibri" pitchFamily="34" charset="0"/>
              </a:rPr>
              <a:t>Thank you for your time!!</a:t>
            </a:r>
            <a:endParaRPr lang="zh-CN" altLang="en-US" sz="3200" b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563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596</TotalTime>
  <Words>249</Words>
  <Application>Microsoft Macintosh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凸显</vt:lpstr>
      <vt:lpstr>Multidimensional Scaling &amp; Cluster Analysis</vt:lpstr>
      <vt:lpstr>Data Explanation </vt:lpstr>
      <vt:lpstr>Method 1: Multidimensional Scaling </vt:lpstr>
      <vt:lpstr>Method 2: Cluster Analysis</vt:lpstr>
      <vt:lpstr>Combine MDS &amp; Cluster analysis</vt:lpstr>
      <vt:lpstr>Interpretation</vt:lpstr>
      <vt:lpstr>  Questions or Comments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Multidimensional Scaling &amp; Cluster Analysis</dc:title>
  <dc:creator>liu</dc:creator>
  <cp:lastModifiedBy>Office 2004 Test Drive User</cp:lastModifiedBy>
  <cp:revision>34</cp:revision>
  <dcterms:created xsi:type="dcterms:W3CDTF">2013-04-13T21:12:36Z</dcterms:created>
  <dcterms:modified xsi:type="dcterms:W3CDTF">2013-04-22T15:09:46Z</dcterms:modified>
</cp:coreProperties>
</file>